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11JCenflk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EF9B-330E-4106-BA80-B80E4AA5C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Manifest Destiny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97EF1-7A75-4C50-9169-D6784EDE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The American Pageant</a:t>
            </a:r>
            <a:r>
              <a:rPr lang="en-US" dirty="0">
                <a:hlinkClick r:id="rId2"/>
              </a:rPr>
              <a:t>,</a:t>
            </a:r>
          </a:p>
          <a:p>
            <a:r>
              <a:rPr lang="en-US" dirty="0">
                <a:hlinkClick r:id="rId2"/>
              </a:rPr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8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8509-0FF1-44AC-9074-B1A5704B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155713"/>
            <a:ext cx="9601200" cy="1485900"/>
          </a:xfrm>
        </p:spPr>
        <p:txBody>
          <a:bodyPr/>
          <a:lstStyle/>
          <a:p>
            <a:r>
              <a:rPr lang="en-US" dirty="0"/>
              <a:t>Treaty of Guadalupe-Hidalgo (1848)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282D-2499-4A8E-BE0E-54BFE18C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78" y="1179443"/>
            <a:ext cx="6460435" cy="5678557"/>
          </a:xfrm>
        </p:spPr>
        <p:txBody>
          <a:bodyPr>
            <a:normAutofit/>
          </a:bodyPr>
          <a:lstStyle/>
          <a:p>
            <a:r>
              <a:rPr lang="en-US" sz="2400" dirty="0"/>
              <a:t>Mexico loses most of the major battles</a:t>
            </a:r>
          </a:p>
          <a:p>
            <a:pPr lvl="1"/>
            <a:r>
              <a:rPr lang="en-US" sz="2400" dirty="0"/>
              <a:t>Mexico loses half its territory</a:t>
            </a:r>
          </a:p>
          <a:p>
            <a:endParaRPr lang="en-US" sz="2400" dirty="0"/>
          </a:p>
          <a:p>
            <a:r>
              <a:rPr lang="en-US" sz="2400" dirty="0"/>
              <a:t>Treaty of Guadalupe-Hidalgo (1848)</a:t>
            </a:r>
          </a:p>
          <a:p>
            <a:pPr lvl="1"/>
            <a:r>
              <a:rPr lang="en-US" sz="2400" dirty="0"/>
              <a:t>Mexico cedes CA, NM and rest of Southwest</a:t>
            </a:r>
          </a:p>
          <a:p>
            <a:pPr lvl="2"/>
            <a:r>
              <a:rPr lang="en-US" sz="2000" dirty="0"/>
              <a:t>AZ, UT, NV</a:t>
            </a:r>
          </a:p>
          <a:p>
            <a:pPr lvl="1"/>
            <a:r>
              <a:rPr lang="en-US" sz="2400" dirty="0"/>
              <a:t>Increases US territory by 1/3 </a:t>
            </a:r>
          </a:p>
          <a:p>
            <a:pPr lvl="1"/>
            <a:r>
              <a:rPr lang="en-US" sz="2400" dirty="0"/>
              <a:t>Rio Grande established as TX border</a:t>
            </a:r>
          </a:p>
          <a:p>
            <a:endParaRPr lang="en-US" sz="2400" dirty="0"/>
          </a:p>
          <a:p>
            <a:r>
              <a:rPr lang="en-US" sz="2400" dirty="0"/>
              <a:t>Tense relations with USA</a:t>
            </a:r>
          </a:p>
        </p:txBody>
      </p:sp>
      <p:pic>
        <p:nvPicPr>
          <p:cNvPr id="8194" name="Picture 2" descr="Image result for treaty of guadalupe hidalgo">
            <a:extLst>
              <a:ext uri="{FF2B5EF4-FFF2-40B4-BE49-F238E27FC236}">
                <a16:creationId xmlns:a16="http://schemas.microsoft.com/office/drawing/2014/main" id="{76035422-3F5C-4F72-AF99-F3976A04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5" y="1537252"/>
            <a:ext cx="5393635" cy="53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3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1472-2635-44CA-B319-89BFCB22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Disputes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0D6D-08F5-4CF0-A8BB-4CEC68A9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0008"/>
            <a:ext cx="9601200" cy="528799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England bad mouths USA</a:t>
            </a:r>
          </a:p>
          <a:p>
            <a:pPr lvl="1"/>
            <a:r>
              <a:rPr lang="en-US" sz="2800" dirty="0"/>
              <a:t>Lynching; use of slavery</a:t>
            </a:r>
          </a:p>
          <a:p>
            <a:r>
              <a:rPr lang="en-US" sz="2800" dirty="0"/>
              <a:t>1837—</a:t>
            </a:r>
            <a:r>
              <a:rPr lang="en-US" sz="2800" i="1" dirty="0"/>
              <a:t>Caroline </a:t>
            </a:r>
            <a:r>
              <a:rPr lang="en-US" sz="2800" dirty="0"/>
              <a:t>Incident</a:t>
            </a:r>
          </a:p>
          <a:p>
            <a:pPr lvl="1"/>
            <a:r>
              <a:rPr lang="en-US" sz="2800" dirty="0"/>
              <a:t>American boat attacked; set on fire by England</a:t>
            </a:r>
          </a:p>
          <a:p>
            <a:pPr lvl="2"/>
            <a:r>
              <a:rPr lang="en-US" sz="2400" dirty="0"/>
              <a:t>Propagandized</a:t>
            </a:r>
          </a:p>
          <a:p>
            <a:pPr lvl="1"/>
            <a:r>
              <a:rPr lang="en-US" sz="2800" dirty="0"/>
              <a:t>Creole </a:t>
            </a:r>
            <a:r>
              <a:rPr lang="en-US" sz="2800" i="0" dirty="0"/>
              <a:t>Incident</a:t>
            </a:r>
          </a:p>
          <a:p>
            <a:pPr lvl="2"/>
            <a:r>
              <a:rPr lang="en-US" sz="2400" dirty="0"/>
              <a:t>Slave </a:t>
            </a:r>
            <a:r>
              <a:rPr lang="en-US" sz="2400" dirty="0" err="1"/>
              <a:t>rebolt</a:t>
            </a:r>
            <a:r>
              <a:rPr lang="en-US" sz="2400" dirty="0"/>
              <a:t>; Britain offers asylum</a:t>
            </a:r>
          </a:p>
          <a:p>
            <a:pPr lvl="3"/>
            <a:r>
              <a:rPr lang="en-US" sz="2400" dirty="0"/>
              <a:t>Will Caribbean become safe-haven for runaways?</a:t>
            </a:r>
          </a:p>
          <a:p>
            <a:r>
              <a:rPr lang="en-US" sz="2800" dirty="0"/>
              <a:t>Aroostook War</a:t>
            </a:r>
          </a:p>
          <a:p>
            <a:pPr lvl="1"/>
            <a:r>
              <a:rPr lang="en-US" sz="2800" dirty="0"/>
              <a:t>Disputed territory of Maine—threats of war</a:t>
            </a:r>
          </a:p>
          <a:p>
            <a:pPr lvl="1"/>
            <a:r>
              <a:rPr lang="en-US" sz="2800" dirty="0"/>
              <a:t>Avoid with </a:t>
            </a:r>
            <a:r>
              <a:rPr lang="en-US" sz="2800" b="1" dirty="0"/>
              <a:t>Webster-</a:t>
            </a:r>
            <a:r>
              <a:rPr lang="en-US" sz="2800" b="1" dirty="0" err="1"/>
              <a:t>Ashburton</a:t>
            </a:r>
            <a:r>
              <a:rPr lang="en-US" sz="2800" b="1" dirty="0"/>
              <a:t> Treaty</a:t>
            </a:r>
          </a:p>
          <a:p>
            <a:pPr lvl="2"/>
            <a:r>
              <a:rPr lang="en-US" sz="2400" dirty="0"/>
              <a:t>USA retains 7,000 of the 12,000 </a:t>
            </a:r>
            <a:r>
              <a:rPr lang="en-US" sz="2400" dirty="0" err="1"/>
              <a:t>sq</a:t>
            </a:r>
            <a:r>
              <a:rPr lang="en-US" sz="2400" dirty="0"/>
              <a:t>/m dispute </a:t>
            </a:r>
          </a:p>
        </p:txBody>
      </p:sp>
      <p:pic>
        <p:nvPicPr>
          <p:cNvPr id="9218" name="Picture 2" descr="Image result for caroline incident">
            <a:extLst>
              <a:ext uri="{FF2B5EF4-FFF2-40B4-BE49-F238E27FC236}">
                <a16:creationId xmlns:a16="http://schemas.microsoft.com/office/drawing/2014/main" id="{FD7E675D-2F27-4694-A496-BEE55ED5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54" y="210958"/>
            <a:ext cx="3535846" cy="24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webster ashburton treaty">
            <a:extLst>
              <a:ext uri="{FF2B5EF4-FFF2-40B4-BE49-F238E27FC236}">
                <a16:creationId xmlns:a16="http://schemas.microsoft.com/office/drawing/2014/main" id="{3431BFFB-06F8-4B00-B0D1-434F7C25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82" y="3998884"/>
            <a:ext cx="2830236" cy="28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8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4F2E-D2E6-406D-9034-227C9214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Election of 1840 &amp; </a:t>
            </a:r>
            <a:br>
              <a:rPr lang="en-US" dirty="0"/>
            </a:br>
            <a:r>
              <a:rPr lang="en-US" dirty="0"/>
              <a:t>The Accidental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42E1-B182-4A03-AC8A-E884F61B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Harrison elected</a:t>
            </a:r>
          </a:p>
          <a:p>
            <a:pPr lvl="1"/>
            <a:r>
              <a:rPr lang="en-US" dirty="0"/>
              <a:t>Tippecanoe and Tyler, too!</a:t>
            </a:r>
          </a:p>
          <a:p>
            <a:pPr lvl="1"/>
            <a:r>
              <a:rPr lang="en-US" dirty="0"/>
              <a:t>Dies 32 days later</a:t>
            </a:r>
          </a:p>
          <a:p>
            <a:endParaRPr lang="en-US" dirty="0"/>
          </a:p>
          <a:p>
            <a:r>
              <a:rPr lang="en-US" dirty="0"/>
              <a:t>VEEP—John Tyler</a:t>
            </a:r>
          </a:p>
          <a:p>
            <a:pPr lvl="1"/>
            <a:r>
              <a:rPr lang="en-US" dirty="0"/>
              <a:t>Former Democrat</a:t>
            </a:r>
          </a:p>
          <a:p>
            <a:pPr lvl="2"/>
            <a:r>
              <a:rPr lang="en-US" dirty="0"/>
              <a:t>Democrat in policy, not personality</a:t>
            </a:r>
          </a:p>
        </p:txBody>
      </p:sp>
      <p:pic>
        <p:nvPicPr>
          <p:cNvPr id="1026" name="Picture 2" descr="Image result for election map 1840">
            <a:extLst>
              <a:ext uri="{FF2B5EF4-FFF2-40B4-BE49-F238E27FC236}">
                <a16:creationId xmlns:a16="http://schemas.microsoft.com/office/drawing/2014/main" id="{23C4E072-7A38-43C7-9AF6-2E4B762F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4" y="0"/>
            <a:ext cx="4365356" cy="31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comes president dies - becomes president dies  Freshman William Henry Harrison">
            <a:extLst>
              <a:ext uri="{FF2B5EF4-FFF2-40B4-BE49-F238E27FC236}">
                <a16:creationId xmlns:a16="http://schemas.microsoft.com/office/drawing/2014/main" id="{128BF3EA-8AAE-4E77-B146-98109A97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44" y="3193550"/>
            <a:ext cx="4365356" cy="36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hn tyler">
            <a:extLst>
              <a:ext uri="{FF2B5EF4-FFF2-40B4-BE49-F238E27FC236}">
                <a16:creationId xmlns:a16="http://schemas.microsoft.com/office/drawing/2014/main" id="{357FD0C1-D20B-4593-BFDE-192A1147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963">
            <a:off x="449827" y="4512564"/>
            <a:ext cx="1513347" cy="21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1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1F04-75E2-472E-A7D0-28218F02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57" y="56017"/>
            <a:ext cx="9601200" cy="1485900"/>
          </a:xfrm>
        </p:spPr>
        <p:txBody>
          <a:bodyPr/>
          <a:lstStyle/>
          <a:p>
            <a:r>
              <a:rPr lang="en-US" dirty="0"/>
              <a:t>John Tyler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1A925-B508-45CB-8791-06549FBC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1739043"/>
            <a:ext cx="9601200" cy="4989095"/>
          </a:xfrm>
        </p:spPr>
        <p:txBody>
          <a:bodyPr>
            <a:normAutofit/>
          </a:bodyPr>
          <a:lstStyle/>
          <a:p>
            <a:r>
              <a:rPr lang="en-US" dirty="0"/>
              <a:t>A Whig on paper</a:t>
            </a:r>
          </a:p>
          <a:p>
            <a:pPr lvl="1"/>
            <a:r>
              <a:rPr lang="en-US" dirty="0"/>
              <a:t>A Democrat in practice</a:t>
            </a:r>
          </a:p>
          <a:p>
            <a:endParaRPr lang="en-US" dirty="0"/>
          </a:p>
          <a:p>
            <a:r>
              <a:rPr lang="en-US" dirty="0"/>
              <a:t>Blocks Democratic Legislation</a:t>
            </a:r>
          </a:p>
          <a:p>
            <a:pPr lvl="1"/>
            <a:r>
              <a:rPr lang="en-US" dirty="0"/>
              <a:t>Dems led by Henry Clay, Daniel Webster</a:t>
            </a:r>
          </a:p>
          <a:p>
            <a:pPr lvl="1"/>
            <a:r>
              <a:rPr lang="en-US" dirty="0"/>
              <a:t>Vetoes—National Bank Bill; Independent Treasury System</a:t>
            </a:r>
          </a:p>
          <a:p>
            <a:endParaRPr lang="en-US" dirty="0"/>
          </a:p>
          <a:p>
            <a:r>
              <a:rPr lang="en-US" dirty="0"/>
              <a:t>Cabinet resigns; Whigs kick him out of party</a:t>
            </a:r>
          </a:p>
          <a:p>
            <a:endParaRPr lang="en-US" dirty="0"/>
          </a:p>
          <a:p>
            <a:r>
              <a:rPr lang="en-US" dirty="0"/>
              <a:t>Attempts to annex Texas</a:t>
            </a:r>
          </a:p>
          <a:p>
            <a:pPr lvl="1"/>
            <a:r>
              <a:rPr lang="en-US" dirty="0"/>
              <a:t>Shot down in Congress</a:t>
            </a:r>
          </a:p>
          <a:p>
            <a:pPr lvl="2"/>
            <a:r>
              <a:rPr lang="en-US" dirty="0"/>
              <a:t>Slave issue</a:t>
            </a:r>
          </a:p>
        </p:txBody>
      </p:sp>
      <p:pic>
        <p:nvPicPr>
          <p:cNvPr id="3074" name="Picture 2" descr="Image result for john tyler bank veto">
            <a:extLst>
              <a:ext uri="{FF2B5EF4-FFF2-40B4-BE49-F238E27FC236}">
                <a16:creationId xmlns:a16="http://schemas.microsoft.com/office/drawing/2014/main" id="{4E13414C-8DE8-4B4E-89FF-65283534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5" y="798966"/>
            <a:ext cx="2797819" cy="24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hn tyler texas">
            <a:extLst>
              <a:ext uri="{FF2B5EF4-FFF2-40B4-BE49-F238E27FC236}">
                <a16:creationId xmlns:a16="http://schemas.microsoft.com/office/drawing/2014/main" id="{4A222F74-215E-4459-AA55-D9A4E272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459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9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5960-D6AC-487C-A229-034714BD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30" y="167438"/>
            <a:ext cx="9601200" cy="1485900"/>
          </a:xfrm>
        </p:spPr>
        <p:txBody>
          <a:bodyPr/>
          <a:lstStyle/>
          <a:p>
            <a:r>
              <a:rPr lang="en-US" dirty="0"/>
              <a:t>Election of 1844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09C1-DD95-49B0-B3C6-966F72B3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060174"/>
            <a:ext cx="9601200" cy="5658678"/>
          </a:xfrm>
        </p:spPr>
        <p:txBody>
          <a:bodyPr>
            <a:normAutofit/>
          </a:bodyPr>
          <a:lstStyle/>
          <a:p>
            <a:r>
              <a:rPr lang="en-US" sz="2400" dirty="0"/>
              <a:t>Election of James K. Polk</a:t>
            </a:r>
          </a:p>
          <a:p>
            <a:pPr lvl="1"/>
            <a:r>
              <a:rPr lang="en-US" sz="2400" dirty="0"/>
              <a:t>“Dark Horse”</a:t>
            </a:r>
          </a:p>
          <a:p>
            <a:pPr lvl="1"/>
            <a:r>
              <a:rPr lang="en-US" sz="2400" dirty="0"/>
              <a:t>Defeats Henry Clay</a:t>
            </a:r>
          </a:p>
          <a:p>
            <a:endParaRPr lang="en-US" sz="2400" dirty="0"/>
          </a:p>
          <a:p>
            <a:r>
              <a:rPr lang="en-US" sz="2400" dirty="0"/>
              <a:t>Wants to annex Texas</a:t>
            </a:r>
          </a:p>
          <a:p>
            <a:pPr lvl="1"/>
            <a:r>
              <a:rPr lang="en-US" sz="2400" dirty="0"/>
              <a:t>Happens in 1845</a:t>
            </a:r>
          </a:p>
          <a:p>
            <a:pPr lvl="1"/>
            <a:r>
              <a:rPr lang="en-US" sz="2400" dirty="0"/>
              <a:t>“Benefits the entire nation”</a:t>
            </a:r>
          </a:p>
          <a:p>
            <a:endParaRPr lang="en-US" sz="2400" dirty="0"/>
          </a:p>
          <a:p>
            <a:r>
              <a:rPr lang="en-US" sz="2400" dirty="0"/>
              <a:t>John Tyler submits treaty to annex Texas before leaving office</a:t>
            </a:r>
          </a:p>
          <a:p>
            <a:pPr lvl="1"/>
            <a:r>
              <a:rPr lang="en-US" sz="2400" dirty="0"/>
              <a:t>Election of 1844 was a “mandate” for Texas</a:t>
            </a:r>
          </a:p>
          <a:p>
            <a:pPr lvl="1"/>
            <a:r>
              <a:rPr lang="en-US" sz="2400" dirty="0"/>
              <a:t>Treaty needs simple majority vote of senate—agreed to</a:t>
            </a:r>
          </a:p>
          <a:p>
            <a:pPr lvl="1"/>
            <a:r>
              <a:rPr lang="en-US" sz="2400" dirty="0"/>
              <a:t>Texas—28</a:t>
            </a:r>
            <a:r>
              <a:rPr lang="en-US" sz="2400" baseline="30000" dirty="0"/>
              <a:t>th</a:t>
            </a:r>
            <a:r>
              <a:rPr lang="en-US" sz="2400" dirty="0"/>
              <a:t> State, 1845 </a:t>
            </a:r>
          </a:p>
        </p:txBody>
      </p:sp>
      <p:pic>
        <p:nvPicPr>
          <p:cNvPr id="2050" name="Picture 2" descr="Image result for election map 1844">
            <a:extLst>
              <a:ext uri="{FF2B5EF4-FFF2-40B4-BE49-F238E27FC236}">
                <a16:creationId xmlns:a16="http://schemas.microsoft.com/office/drawing/2014/main" id="{4E236F98-8227-4AFE-84F7-5163D735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17" y="0"/>
            <a:ext cx="5304683" cy="325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mes polk">
            <a:extLst>
              <a:ext uri="{FF2B5EF4-FFF2-40B4-BE49-F238E27FC236}">
                <a16:creationId xmlns:a16="http://schemas.microsoft.com/office/drawing/2014/main" id="{A2BC11BE-DB01-4425-A15B-AC869230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8" y="3367839"/>
            <a:ext cx="3670852" cy="20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exas 28th state">
            <a:extLst>
              <a:ext uri="{FF2B5EF4-FFF2-40B4-BE49-F238E27FC236}">
                <a16:creationId xmlns:a16="http://schemas.microsoft.com/office/drawing/2014/main" id="{1F81A5F0-F3EB-4CA9-92C7-01C06926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59">
            <a:off x="5730869" y="755344"/>
            <a:ext cx="2871238" cy="28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4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4459-FC29-47DA-A75B-8476C897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5590"/>
            <a:ext cx="9601200" cy="1485900"/>
          </a:xfrm>
        </p:spPr>
        <p:txBody>
          <a:bodyPr/>
          <a:lstStyle/>
          <a:p>
            <a:r>
              <a:rPr lang="en-US" dirty="0"/>
              <a:t>Polk’s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C462F-2F2B-471E-9C49-03AA5481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6" y="1497496"/>
            <a:ext cx="7726017" cy="53605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Lower the tariff</a:t>
            </a:r>
          </a:p>
          <a:p>
            <a:pPr lvl="1"/>
            <a:r>
              <a:rPr lang="en-US" sz="2800" dirty="0"/>
              <a:t>Democrat</a:t>
            </a:r>
          </a:p>
          <a:p>
            <a:pPr lvl="1"/>
            <a:r>
              <a:rPr lang="en-US" sz="2800" dirty="0"/>
              <a:t>From the South</a:t>
            </a:r>
          </a:p>
          <a:p>
            <a:endParaRPr lang="en-US" sz="2800" dirty="0"/>
          </a:p>
          <a:p>
            <a:r>
              <a:rPr lang="en-US" sz="2800" dirty="0"/>
              <a:t>Manifest Destiny—expansion</a:t>
            </a:r>
          </a:p>
          <a:p>
            <a:pPr lvl="1"/>
            <a:r>
              <a:rPr lang="en-US" sz="2800" dirty="0"/>
              <a:t>Oregon (54, 40 or Fight) </a:t>
            </a:r>
          </a:p>
          <a:p>
            <a:pPr lvl="2"/>
            <a:r>
              <a:rPr lang="en-US" sz="2600" dirty="0"/>
              <a:t>English Territory? </a:t>
            </a:r>
          </a:p>
          <a:p>
            <a:pPr lvl="2"/>
            <a:r>
              <a:rPr lang="en-US" sz="2400" dirty="0"/>
              <a:t>1818—Agree to peacefully co-occupy with England</a:t>
            </a:r>
          </a:p>
          <a:p>
            <a:pPr lvl="2"/>
            <a:r>
              <a:rPr lang="en-US" sz="2400" dirty="0"/>
              <a:t>England lays more claim to Oregon—</a:t>
            </a:r>
          </a:p>
          <a:p>
            <a:pPr lvl="3"/>
            <a:r>
              <a:rPr lang="en-US" sz="2400" dirty="0"/>
              <a:t>time and distance MATTER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Texas—controversial—slave issue!</a:t>
            </a:r>
          </a:p>
          <a:p>
            <a:pPr lvl="1"/>
            <a:r>
              <a:rPr lang="en-US" sz="2800" dirty="0"/>
              <a:t>California</a:t>
            </a:r>
          </a:p>
        </p:txBody>
      </p:sp>
      <p:pic>
        <p:nvPicPr>
          <p:cNvPr id="4098" name="Picture 2" descr="Image result for polk tariff">
            <a:extLst>
              <a:ext uri="{FF2B5EF4-FFF2-40B4-BE49-F238E27FC236}">
                <a16:creationId xmlns:a16="http://schemas.microsoft.com/office/drawing/2014/main" id="{AA0EFB07-1D5F-4EA2-9A68-BFEF8F5D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66" y="188179"/>
            <a:ext cx="4065104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oregon 54 40 or fight">
            <a:extLst>
              <a:ext uri="{FF2B5EF4-FFF2-40B4-BE49-F238E27FC236}">
                <a16:creationId xmlns:a16="http://schemas.microsoft.com/office/drawing/2014/main" id="{C23C0AF9-AFA3-4E17-8649-056C0696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617" y="3574197"/>
            <a:ext cx="3810000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0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21C2-6FE7-423B-B706-1A58D445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1487"/>
            <a:ext cx="9601200" cy="1485900"/>
          </a:xfrm>
        </p:spPr>
        <p:txBody>
          <a:bodyPr/>
          <a:lstStyle/>
          <a:p>
            <a:r>
              <a:rPr lang="en-US" dirty="0"/>
              <a:t>“Manifest Destiny”—John O’Sullivan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7A9C6-234F-4751-9E86-6A03D2F1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65" y="1113184"/>
            <a:ext cx="6453809" cy="57448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America’s destiny (God’s will) to conquer, civilize the continent</a:t>
            </a:r>
          </a:p>
          <a:p>
            <a:pPr lvl="1"/>
            <a:r>
              <a:rPr lang="en-US" sz="2400" dirty="0"/>
              <a:t>Ideas of white superiority</a:t>
            </a:r>
          </a:p>
          <a:p>
            <a:pPr lvl="1"/>
            <a:r>
              <a:rPr lang="en-US" sz="2400" dirty="0"/>
              <a:t>Westward expansion happening from the beginning of our existence</a:t>
            </a:r>
          </a:p>
          <a:p>
            <a:pPr lvl="2"/>
            <a:r>
              <a:rPr lang="en-US" sz="2000" dirty="0"/>
              <a:t>Louisiana Purchase; Missouri Compromise; Indian Policies</a:t>
            </a:r>
          </a:p>
          <a:p>
            <a:pPr lvl="2"/>
            <a:r>
              <a:rPr lang="en-US" sz="2000" dirty="0"/>
              <a:t>Slavery is the key issue!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Oregon Trail</a:t>
            </a:r>
          </a:p>
          <a:p>
            <a:pPr lvl="1"/>
            <a:r>
              <a:rPr lang="en-US" sz="2400" dirty="0"/>
              <a:t>More American settlers than British</a:t>
            </a:r>
          </a:p>
          <a:p>
            <a:pPr lvl="1"/>
            <a:r>
              <a:rPr lang="en-US" sz="2400" dirty="0"/>
              <a:t>Trade (fur)</a:t>
            </a:r>
          </a:p>
          <a:p>
            <a:pPr lvl="1"/>
            <a:r>
              <a:rPr lang="en-US" sz="2400" dirty="0"/>
              <a:t>England aggress to cede land at the 49</a:t>
            </a:r>
            <a:r>
              <a:rPr lang="en-US" sz="2400" baseline="30000" dirty="0"/>
              <a:t>th</a:t>
            </a:r>
            <a:r>
              <a:rPr lang="en-US" sz="2400" dirty="0"/>
              <a:t> parallel </a:t>
            </a:r>
          </a:p>
          <a:p>
            <a:pPr lvl="2"/>
            <a:r>
              <a:rPr lang="en-US" sz="2000" dirty="0"/>
              <a:t>No fight; no war</a:t>
            </a:r>
          </a:p>
          <a:p>
            <a:pPr lvl="2"/>
            <a:r>
              <a:rPr lang="en-US" sz="2000" dirty="0"/>
              <a:t>England gets Vancouver </a:t>
            </a:r>
          </a:p>
        </p:txBody>
      </p:sp>
      <p:pic>
        <p:nvPicPr>
          <p:cNvPr id="5122" name="Picture 2" descr="Image result for manifest destiny">
            <a:extLst>
              <a:ext uri="{FF2B5EF4-FFF2-40B4-BE49-F238E27FC236}">
                <a16:creationId xmlns:a16="http://schemas.microsoft.com/office/drawing/2014/main" id="{60CB28D0-EBA0-415A-8607-6E25F2FC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88" y="1369323"/>
            <a:ext cx="4569516" cy="33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24063F-1138-4A04-8B46-7FCD3CD51716}"/>
              </a:ext>
            </a:extLst>
          </p:cNvPr>
          <p:cNvSpPr txBox="1"/>
          <p:nvPr/>
        </p:nvSpPr>
        <p:spPr>
          <a:xfrm>
            <a:off x="7344188" y="4837043"/>
            <a:ext cx="435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American Progress &amp;  symbolism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A487-616B-4E65-8916-36D025F3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Destiny—Texas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9AA6-5ED5-4489-87C0-F2C4AA27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577009"/>
            <a:ext cx="10084904" cy="4810539"/>
          </a:xfrm>
        </p:spPr>
        <p:txBody>
          <a:bodyPr>
            <a:normAutofit/>
          </a:bodyPr>
          <a:lstStyle/>
          <a:p>
            <a:r>
              <a:rPr lang="en-US" dirty="0"/>
              <a:t>Texas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Independent in 1836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Mexico sees Texas as a part of Mexico</a:t>
            </a:r>
            <a:r>
              <a:rPr lang="en-US" dirty="0"/>
              <a:t>, just “rebels” </a:t>
            </a:r>
          </a:p>
          <a:p>
            <a:pPr lvl="1"/>
            <a:r>
              <a:rPr lang="en-US" dirty="0"/>
              <a:t>President Jackson recognizes the Republic of Texas in 1837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Texas wants annexation—US avoids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slave issue!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Texas needs military presence to prevent conflict with Mexico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Britain and France? Monroe Doctrine?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Boundary issue—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Nueces River, or Rio Grande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US offers to purchase Texas for 25 million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Mexico refuses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Zachary Taylor sent in by Polk to negotiate—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Mexico attacks US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Beginning of Mexican-American War (1846-1848)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texas 1845">
            <a:extLst>
              <a:ext uri="{FF2B5EF4-FFF2-40B4-BE49-F238E27FC236}">
                <a16:creationId xmlns:a16="http://schemas.microsoft.com/office/drawing/2014/main" id="{0325C223-1B20-47FF-B4DC-B6222C3AE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219696"/>
            <a:ext cx="24193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exas nueces rio grande">
            <a:extLst>
              <a:ext uri="{FF2B5EF4-FFF2-40B4-BE49-F238E27FC236}">
                <a16:creationId xmlns:a16="http://schemas.microsoft.com/office/drawing/2014/main" id="{3B519389-E8FA-4504-9E8C-CFFB139B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3240156"/>
            <a:ext cx="241935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8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6290-8CF6-47CB-8E8B-39ED90F9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Mexican-American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03BB9-8D25-40E1-88B4-32BE182C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44" y="1822174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Controversial</a:t>
            </a:r>
            <a:r>
              <a:rPr lang="en-US" dirty="0"/>
              <a:t> war</a:t>
            </a:r>
          </a:p>
          <a:p>
            <a:pPr lvl="1"/>
            <a:r>
              <a:rPr lang="en-US" dirty="0"/>
              <a:t>War opposed by North—extension of </a:t>
            </a:r>
            <a:r>
              <a:rPr lang="en-US" dirty="0">
                <a:solidFill>
                  <a:srgbClr val="FF0000"/>
                </a:solidFill>
              </a:rPr>
              <a:t>slavery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Lincoln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Spot Resolution—challenges President to show we were attacked on American soil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Wilmot Proviso</a:t>
            </a:r>
          </a:p>
          <a:p>
            <a:pPr lvl="2"/>
            <a:r>
              <a:rPr lang="en-US" dirty="0"/>
              <a:t>David Wilmot—wants to </a:t>
            </a:r>
            <a:r>
              <a:rPr lang="en-US" dirty="0">
                <a:solidFill>
                  <a:srgbClr val="FF0000"/>
                </a:solidFill>
              </a:rPr>
              <a:t>ban slavery in any territory acquired from Mexico </a:t>
            </a:r>
          </a:p>
          <a:p>
            <a:pPr lvl="2"/>
            <a:r>
              <a:rPr lang="en-US" dirty="0"/>
              <a:t>Passes the House; </a:t>
            </a:r>
            <a:r>
              <a:rPr lang="en-US" dirty="0">
                <a:solidFill>
                  <a:srgbClr val="FF0000"/>
                </a:solidFill>
              </a:rPr>
              <a:t>rejected</a:t>
            </a:r>
            <a:r>
              <a:rPr lang="en-US" dirty="0"/>
              <a:t> in Senate</a:t>
            </a:r>
          </a:p>
          <a:p>
            <a:endParaRPr lang="en-US" dirty="0"/>
          </a:p>
          <a:p>
            <a:r>
              <a:rPr lang="en-US" dirty="0"/>
              <a:t>South—upset at North</a:t>
            </a:r>
          </a:p>
          <a:p>
            <a:pPr lvl="1"/>
            <a:r>
              <a:rPr lang="en-US" dirty="0"/>
              <a:t>Way of life under attack </a:t>
            </a:r>
          </a:p>
        </p:txBody>
      </p:sp>
      <p:pic>
        <p:nvPicPr>
          <p:cNvPr id="7170" name="Picture 2" descr="Image result for wilmot proviso">
            <a:extLst>
              <a:ext uri="{FF2B5EF4-FFF2-40B4-BE49-F238E27FC236}">
                <a16:creationId xmlns:a16="http://schemas.microsoft.com/office/drawing/2014/main" id="{CD545E12-7458-4A08-8618-C40516D8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22" y="4100306"/>
            <a:ext cx="6687378" cy="27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907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164</TotalTime>
  <Words>553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</vt:lpstr>
      <vt:lpstr>Crop</vt:lpstr>
      <vt:lpstr>Manifest Destiny</vt:lpstr>
      <vt:lpstr>Quick Disputes To Know</vt:lpstr>
      <vt:lpstr>Election of 1840 &amp;  The Accidental President</vt:lpstr>
      <vt:lpstr>John Tyler As President</vt:lpstr>
      <vt:lpstr>Election of 1844</vt:lpstr>
      <vt:lpstr>Polk’s Goals</vt:lpstr>
      <vt:lpstr>“Manifest Destiny”—John O’Sullivan</vt:lpstr>
      <vt:lpstr>Manifest Destiny—Texas </vt:lpstr>
      <vt:lpstr>Mexican-American War</vt:lpstr>
      <vt:lpstr>Treaty of Guadalupe-Hidalgo (1848)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</dc:title>
  <dc:creator>Ryan</dc:creator>
  <cp:lastModifiedBy>Ryan</cp:lastModifiedBy>
  <cp:revision>11</cp:revision>
  <dcterms:created xsi:type="dcterms:W3CDTF">2018-11-19T03:26:05Z</dcterms:created>
  <dcterms:modified xsi:type="dcterms:W3CDTF">2018-11-19T06:10:26Z</dcterms:modified>
</cp:coreProperties>
</file>